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65" r:id="rId3"/>
    <p:sldId id="266" r:id="rId4"/>
    <p:sldId id="279" r:id="rId5"/>
    <p:sldId id="257" r:id="rId6"/>
    <p:sldId id="258" r:id="rId7"/>
    <p:sldId id="261" r:id="rId8"/>
    <p:sldId id="262" r:id="rId9"/>
    <p:sldId id="267" r:id="rId10"/>
    <p:sldId id="264" r:id="rId11"/>
    <p:sldId id="268" r:id="rId12"/>
    <p:sldId id="273" r:id="rId13"/>
    <p:sldId id="270" r:id="rId14"/>
    <p:sldId id="275" r:id="rId15"/>
    <p:sldId id="276" r:id="rId16"/>
    <p:sldId id="277" r:id="rId17"/>
    <p:sldId id="259" r:id="rId18"/>
    <p:sldId id="278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3"/>
    <p:restoredTop sz="94674"/>
  </p:normalViewPr>
  <p:slideViewPr>
    <p:cSldViewPr snapToGrid="0" snapToObjects="1">
      <p:cViewPr varScale="1">
        <p:scale>
          <a:sx n="146" d="100"/>
          <a:sy n="146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8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6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4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3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4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4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6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6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D6C6-657F-2D41-A528-DD45F9DE9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14" y="928222"/>
            <a:ext cx="5486400" cy="255497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Who is next?</a:t>
            </a:r>
            <a:br>
              <a:rPr lang="en-US" b="1" dirty="0"/>
            </a:br>
            <a:r>
              <a:rPr lang="en-US" sz="3600" dirty="0"/>
              <a:t>Analysis of cyber attacks reported between </a:t>
            </a:r>
            <a:br>
              <a:rPr lang="en-US" sz="3600" dirty="0"/>
            </a:br>
            <a:r>
              <a:rPr lang="en-US" sz="3600" dirty="0"/>
              <a:t>2017-2018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FDCBE-77AF-1C41-A77B-1147BF4D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38" y="3929315"/>
            <a:ext cx="3671551" cy="191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3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FFB3-6A08-9244-B193-D3C480E8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breach costs are highest for healthcare industry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1E2470-783A-0F43-9806-9AF9BAD1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950" y="1502374"/>
            <a:ext cx="5486400" cy="384372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920B0-33BC-AD42-AA8E-3BDBD1E7C69F}"/>
              </a:ext>
            </a:extLst>
          </p:cNvPr>
          <p:cNvSpPr/>
          <p:nvPr/>
        </p:nvSpPr>
        <p:spPr>
          <a:xfrm>
            <a:off x="4501382" y="6381910"/>
            <a:ext cx="464261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ibm-plex-sans"/>
              </a:rPr>
              <a:t>The 2018 Cost of a Data Breach Study by the </a:t>
            </a:r>
            <a:r>
              <a:rPr lang="en-US" sz="1350" dirty="0" err="1">
                <a:latin typeface="ibm-plex-sans"/>
              </a:rPr>
              <a:t>Ponemon</a:t>
            </a:r>
            <a:r>
              <a:rPr lang="en-US" sz="1350" dirty="0">
                <a:latin typeface="ibm-plex-sans"/>
              </a:rPr>
              <a:t> Institute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916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0604-AC62-6C4C-AC98-F9B6FB04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Glassdoor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681B-AA0F-F449-AF1F-D8B9AE8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574" y="615461"/>
            <a:ext cx="5486400" cy="29718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 identified companies/organizations with healthcare sector from </a:t>
            </a:r>
            <a:r>
              <a:rPr lang="en-US" dirty="0" err="1"/>
              <a:t>hackmageddon</a:t>
            </a:r>
            <a:r>
              <a:rPr lang="en-US" dirty="0"/>
              <a:t> dataset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scraped </a:t>
            </a:r>
            <a:r>
              <a:rPr lang="en-US" i="1" dirty="0" err="1"/>
              <a:t>www.glassdoor.com</a:t>
            </a:r>
            <a:r>
              <a:rPr lang="en-US" i="1" dirty="0"/>
              <a:t> </a:t>
            </a:r>
            <a:r>
              <a:rPr lang="en-US" dirty="0"/>
              <a:t>to collect information on: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Company name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Category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Revenue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DFFD6-5098-234C-9426-39E35B80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46" y="3748057"/>
            <a:ext cx="5885961" cy="19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7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7565-F6EA-D742-A18C-4F033B92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Revenue and number of employees are dependent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B8557-42C5-0542-9AA3-0B01C01B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827" y="2526433"/>
            <a:ext cx="5885961" cy="1976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BD56AF-3A00-3941-AE1B-E99062AA1D44}"/>
              </a:ext>
            </a:extLst>
          </p:cNvPr>
          <p:cNvSpPr/>
          <p:nvPr/>
        </p:nvSpPr>
        <p:spPr>
          <a:xfrm>
            <a:off x="4673375" y="5022708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Chi –</a:t>
            </a:r>
            <a:r>
              <a:rPr lang="en-US" sz="1600" dirty="0" err="1"/>
              <a:t>sq</a:t>
            </a:r>
            <a:r>
              <a:rPr lang="en-US" sz="1600" dirty="0"/>
              <a:t> test : p&lt;0.001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E077D-FA64-114A-8484-6A94B3B606F7}"/>
              </a:ext>
            </a:extLst>
          </p:cNvPr>
          <p:cNvSpPr/>
          <p:nvPr/>
        </p:nvSpPr>
        <p:spPr>
          <a:xfrm>
            <a:off x="5118488" y="2219891"/>
            <a:ext cx="954860" cy="260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6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DE60-1381-2345-90E8-E9515B03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 </a:t>
            </a:r>
            <a:r>
              <a:rPr lang="en-US" dirty="0" err="1"/>
              <a:t>WordCloud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19084-CD0D-7448-B50F-6AA93A24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84" y="1123838"/>
            <a:ext cx="4615717" cy="46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9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by employees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228F20-5D99-D244-BCD7-5D7AD72A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86" y="837738"/>
            <a:ext cx="4003478" cy="23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by  category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64719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category by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EC674-BBBE-2B4D-B677-05D7812F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32" y="2496763"/>
            <a:ext cx="29718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382218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category by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EC674-BBBE-2B4D-B677-05D7812F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32" y="2496763"/>
            <a:ext cx="29718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278F9-B362-FA46-A63A-83EFA82D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432" y="4518187"/>
            <a:ext cx="29464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206379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CC90-99FC-E147-A212-8212EE96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Relationship between employees and revenue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0DE2D-DC82-B04D-8002-722AC916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89" y="670609"/>
            <a:ext cx="4490648" cy="2632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AC2033-C2A5-BE4A-9DE7-59295FFE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25" y="3509468"/>
            <a:ext cx="4580611" cy="25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84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A7C6-19B0-2749-9B73-D25AC1E7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620E-58CA-EC4E-A4D8-E6EC4F8F3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965" y="864109"/>
            <a:ext cx="5486400" cy="51206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Individuals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Every individual using the internet is a potential target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App downloads, email accounts</a:t>
            </a:r>
          </a:p>
          <a:p>
            <a:pPr marL="50292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avoid free wi-fi and useless apps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Healthcare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Hospitals, small private companies, and large non-profits are main targets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Phishing emails to employees</a:t>
            </a:r>
          </a:p>
          <a:p>
            <a:pPr marL="37719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scale up cyber security training for employees</a:t>
            </a:r>
          </a:p>
          <a:p>
            <a:pPr marL="377190" lvl="1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Ransomware is becoming more popular</a:t>
            </a:r>
          </a:p>
          <a:p>
            <a:pPr marL="37719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scale up cyber security investment!</a:t>
            </a:r>
          </a:p>
          <a:p>
            <a:pPr marL="377190" lvl="1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Unsupervised Machine Learning for clustering to identify predictors</a:t>
            </a:r>
          </a:p>
        </p:txBody>
      </p:sp>
    </p:spTree>
    <p:extLst>
      <p:ext uri="{BB962C8B-B14F-4D97-AF65-F5344CB8AC3E}">
        <p14:creationId xmlns:p14="http://schemas.microsoft.com/office/powerpoint/2010/main" val="346489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07099-D6C6-7D45-9530-15A989E0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06" y="4515355"/>
            <a:ext cx="7212795" cy="1620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CEB65-B18B-014A-B24C-4331D6EC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31" y="863785"/>
            <a:ext cx="7413522" cy="23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0604-AC62-6C4C-AC98-F9B6FB04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Hackmageddon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681B-AA0F-F449-AF1F-D8B9AE8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1" y="354154"/>
            <a:ext cx="5486400" cy="379581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 scraped </a:t>
            </a:r>
            <a:r>
              <a:rPr lang="en-US" i="1" dirty="0" err="1"/>
              <a:t>www.hackmageddon.com</a:t>
            </a:r>
            <a:r>
              <a:rPr lang="en-US" i="1" dirty="0"/>
              <a:t> </a:t>
            </a:r>
            <a:r>
              <a:rPr lang="en-US" dirty="0"/>
              <a:t>to collect information on: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Date of attack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Target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/>
              <a:t>Target_class</a:t>
            </a:r>
            <a:r>
              <a:rPr lang="en-US" dirty="0"/>
              <a:t> (industry category)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Country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Summary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Type of attack( crime, espionage, hacktivism, warfare)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3388A-8C1E-464E-929C-A0451041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49" y="4012083"/>
            <a:ext cx="5970896" cy="19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15C6DC-9BD4-E94C-A0FC-C89E88261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66" y="279425"/>
            <a:ext cx="5172326" cy="1998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83F83-012C-3C44-842C-EB96E2E3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058" y="3020418"/>
            <a:ext cx="6895868" cy="1200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43CA18-576A-3A4C-AE29-6BEEC657F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66" y="5088403"/>
            <a:ext cx="7806617" cy="14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F118-CD63-1F47-9458-C52426A8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Trend of increasing cyber attacks for 2018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7814ED-FD68-0140-8165-E47546897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272" y="1317339"/>
            <a:ext cx="5916735" cy="3944490"/>
          </a:xfrm>
        </p:spPr>
      </p:pic>
    </p:spTree>
    <p:extLst>
      <p:ext uri="{BB962C8B-B14F-4D97-AF65-F5344CB8AC3E}">
        <p14:creationId xmlns:p14="http://schemas.microsoft.com/office/powerpoint/2010/main" val="49292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28E5-0B47-AC4D-BC53-47E3810F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categories affected:</a:t>
            </a:r>
            <a:br>
              <a:rPr lang="en-US" dirty="0"/>
            </a:br>
            <a:r>
              <a:rPr lang="en-US" dirty="0"/>
              <a:t>	</a:t>
            </a:r>
            <a:r>
              <a:rPr lang="en-US" sz="1500" dirty="0"/>
              <a:t>Individuals</a:t>
            </a:r>
            <a:br>
              <a:rPr lang="en-US" sz="1500" dirty="0"/>
            </a:br>
            <a:r>
              <a:rPr lang="en-US" sz="1500" dirty="0"/>
              <a:t>	Healthcare</a:t>
            </a:r>
            <a:br>
              <a:rPr lang="en-US" sz="1500" dirty="0"/>
            </a:br>
            <a:r>
              <a:rPr lang="en-US" sz="1500" dirty="0"/>
              <a:t>	Fintech</a:t>
            </a:r>
            <a:br>
              <a:rPr lang="en-US" sz="1500" dirty="0"/>
            </a:br>
            <a:r>
              <a:rPr lang="en-US" sz="1500" dirty="0"/>
              <a:t>	Finances</a:t>
            </a:r>
            <a:br>
              <a:rPr lang="en-US" sz="1500" dirty="0"/>
            </a:br>
            <a:r>
              <a:rPr lang="en-US" sz="1500" dirty="0"/>
              <a:t>	Multiple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A8679B-6531-1A4F-85F0-486CDD1D4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38" y="1765021"/>
            <a:ext cx="6105820" cy="311471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4459F5-A59A-754B-B6FA-DF7601D1DB7C}"/>
              </a:ext>
            </a:extLst>
          </p:cNvPr>
          <p:cNvCxnSpPr/>
          <p:nvPr/>
        </p:nvCxnSpPr>
        <p:spPr>
          <a:xfrm>
            <a:off x="3400358" y="3362439"/>
            <a:ext cx="27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83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7582-842C-9F49-A289-8207D862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attack on individuals: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MALWARE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33E01-1AFF-9F47-AFD0-A18CBF82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1588973"/>
            <a:ext cx="5749038" cy="383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4E22-6361-D543-81F4-0F7C28CD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Individuals: </a:t>
            </a:r>
            <a:r>
              <a:rPr lang="en-US" dirty="0" err="1"/>
              <a:t>WordCloud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947B0-611F-5443-8565-2A20A4FA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76" y="1123838"/>
            <a:ext cx="4913555" cy="49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5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C542F-18AA-B14A-A1F2-29D738E8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industries affected:</a:t>
            </a:r>
            <a:br>
              <a:rPr lang="en-US" dirty="0"/>
            </a:br>
            <a:r>
              <a:rPr lang="en-US" dirty="0"/>
              <a:t>	</a:t>
            </a:r>
            <a:r>
              <a:rPr lang="en-US" sz="1500" dirty="0"/>
              <a:t>Individuals</a:t>
            </a:r>
            <a:br>
              <a:rPr lang="en-US" sz="1500" dirty="0"/>
            </a:br>
            <a:r>
              <a:rPr lang="en-US" sz="1500" dirty="0"/>
              <a:t>	Healthcare</a:t>
            </a:r>
            <a:br>
              <a:rPr lang="en-US" sz="1500" dirty="0"/>
            </a:br>
            <a:r>
              <a:rPr lang="en-US" sz="1500" dirty="0"/>
              <a:t>	Fintech</a:t>
            </a:r>
            <a:br>
              <a:rPr lang="en-US" sz="1500" dirty="0"/>
            </a:br>
            <a:r>
              <a:rPr lang="en-US" sz="1500" dirty="0"/>
              <a:t>	Finances</a:t>
            </a:r>
            <a:br>
              <a:rPr lang="en-US" sz="1500" dirty="0"/>
            </a:br>
            <a:r>
              <a:rPr lang="en-US" sz="1500" dirty="0"/>
              <a:t>	Multiple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A8679B-6531-1A4F-85F0-486CDD1D4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109" y="1791599"/>
            <a:ext cx="5958082" cy="303934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D606C6-55E2-DA41-A9BB-D2B5B47F7091}"/>
              </a:ext>
            </a:extLst>
          </p:cNvPr>
          <p:cNvCxnSpPr/>
          <p:nvPr/>
        </p:nvCxnSpPr>
        <p:spPr>
          <a:xfrm>
            <a:off x="3508157" y="3789166"/>
            <a:ext cx="27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4821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1191</TotalTime>
  <Words>229</Words>
  <Application>Microsoft Macintosh PowerPoint</Application>
  <PresentationFormat>On-screen Show (4:3)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Corbel</vt:lpstr>
      <vt:lpstr>ibm-plex-sans</vt:lpstr>
      <vt:lpstr>Wingdings</vt:lpstr>
      <vt:lpstr>Wingdings 2</vt:lpstr>
      <vt:lpstr>Frame</vt:lpstr>
      <vt:lpstr>Who is next? Analysis of cyber attacks reported between  2017-2018</vt:lpstr>
      <vt:lpstr>PowerPoint Presentation</vt:lpstr>
      <vt:lpstr>Hackmageddon</vt:lpstr>
      <vt:lpstr>PowerPoint Presentation</vt:lpstr>
      <vt:lpstr>Trend of increasing cyber attacks for 2018</vt:lpstr>
      <vt:lpstr>Top 5 categories affected:  Individuals  Healthcare  Fintech  Finances  Multiple</vt:lpstr>
      <vt:lpstr>Main attack on individuals:  MALWARE</vt:lpstr>
      <vt:lpstr>Individuals: WordCloud</vt:lpstr>
      <vt:lpstr>Top 5 industries affected:  Individuals  Healthcare  Fintech  Finances  Multiple</vt:lpstr>
      <vt:lpstr>Data breach costs are highest for healthcare industry</vt:lpstr>
      <vt:lpstr>Glassdoor</vt:lpstr>
      <vt:lpstr>Revenue and number of employees are dependent</vt:lpstr>
      <vt:lpstr>Healthcare: WordCloud</vt:lpstr>
      <vt:lpstr>Healthcare: Attacks by employees</vt:lpstr>
      <vt:lpstr>Healthcare: Attacks by  category employees</vt:lpstr>
      <vt:lpstr>Healthcare: Attacks category by employees</vt:lpstr>
      <vt:lpstr>Healthcare: Attacks category by employees</vt:lpstr>
      <vt:lpstr>Relationship between employees and revenue</vt:lpstr>
      <vt:lpstr>Conclusions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</cp:revision>
  <dcterms:created xsi:type="dcterms:W3CDTF">2018-08-04T15:07:13Z</dcterms:created>
  <dcterms:modified xsi:type="dcterms:W3CDTF">2018-08-08T20:10:44Z</dcterms:modified>
</cp:coreProperties>
</file>